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7" r:id="rId2"/>
    <p:sldId id="283" r:id="rId3"/>
    <p:sldId id="276" r:id="rId4"/>
    <p:sldId id="284" r:id="rId5"/>
    <p:sldId id="285" r:id="rId6"/>
    <p:sldId id="329" r:id="rId7"/>
    <p:sldId id="327" r:id="rId8"/>
    <p:sldId id="330" r:id="rId9"/>
    <p:sldId id="292" r:id="rId10"/>
    <p:sldId id="293" r:id="rId11"/>
    <p:sldId id="294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  <p:sldId id="308" r:id="rId26"/>
    <p:sldId id="309" r:id="rId27"/>
    <p:sldId id="310" r:id="rId28"/>
    <p:sldId id="311" r:id="rId29"/>
    <p:sldId id="312" r:id="rId30"/>
    <p:sldId id="313" r:id="rId31"/>
    <p:sldId id="314" r:id="rId32"/>
    <p:sldId id="316" r:id="rId33"/>
    <p:sldId id="317" r:id="rId34"/>
    <p:sldId id="318" r:id="rId35"/>
    <p:sldId id="319" r:id="rId36"/>
    <p:sldId id="325" r:id="rId37"/>
    <p:sldId id="259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4662" autoAdjust="0"/>
  </p:normalViewPr>
  <p:slideViewPr>
    <p:cSldViewPr>
      <p:cViewPr varScale="1">
        <p:scale>
          <a:sx n="111" d="100"/>
          <a:sy n="111" d="100"/>
        </p:scale>
        <p:origin x="225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9A364-101A-460C-9361-28D04DABCCCA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B4C09-2C70-4281-B586-50C59AFD565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5635-6A41-436A-BF21-1C81B037E24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F85635-6A41-436A-BF21-1C81B037E24B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google.com/url?sa=i&amp;url=http://www.ld.ru/PCR/&amp;psig=AOvVaw0yX_gicQtkCZaQd0oSF6mc&amp;ust=1600112846668000&amp;source=images&amp;cd=vfe&amp;ved=2ahUKEwiPzfD_8ubrAhUEdJoKHWEjC2MQr4kDegUIARC2AQ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7106"/>
          </a:xfrm>
        </p:spPr>
        <p:txBody>
          <a:bodyPr>
            <a:noAutofit/>
          </a:bodyPr>
          <a:lstStyle/>
          <a:p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Дәріс 2</a:t>
            </a:r>
            <a:b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br>
              <a:rPr lang="kk-KZ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Дәлелді медицинадағы және биомедициналық ақпаратты өңдеу әдістері физика зерттеулерінің нәтижелерінің маңызы</a:t>
            </a:r>
            <a:br>
              <a:rPr lang="en-US" sz="2800" b="1" dirty="0">
                <a:solidFill>
                  <a:srgbClr val="0070C0"/>
                </a:solidFill>
              </a:rPr>
            </a:br>
            <a:br>
              <a:rPr lang="en-US" sz="2800" b="1" dirty="0">
                <a:solidFill>
                  <a:srgbClr val="0070C0"/>
                </a:solidFill>
              </a:rPr>
            </a:br>
            <a:br>
              <a:rPr lang="en-US" sz="2800" b="1" dirty="0">
                <a:solidFill>
                  <a:srgbClr val="0070C0"/>
                </a:solidFill>
              </a:rPr>
            </a:b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Дарменов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Оралбай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Кенжебайұлы</a:t>
            </a:r>
            <a:b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медицина </a:t>
            </a:r>
            <a:r>
              <a:rPr lang="ru-RU" sz="2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ғылымдарының докторы</a:t>
            </a: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en-US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профессор </a:t>
            </a:r>
            <a:b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cf.ppt-online.org/files/slide/d/DqMYTBpA0leRQihsLywF1aEux5IcWnCoZdHK6f/slide-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-447675"/>
            <a:ext cx="9753600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presentacii.ru/documents_2/a9164b2f1d0c2d4f5bb4cb303207af2b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mrt-rentgen.ru/wp-content/uploads/Pozitronno-emissionnaya-tomograf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04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://pishhevarenie.com/wp-content/uploads/2017/08/863013165746da2a36eb01.617280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luchshijlekar.ru/media/jazva-zheludka/chto-glotajut-pri-jazve-zheludka_1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://diagnozlab.com/wp-content/uploads/2015/12/7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diagnozlab.com/wp-content/uploads/2017/05/5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pishhevarenie.com/wp-content/uploads/2014/09/image001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pdoctor.ru/wp-content/uploads/2016/11/rak-zhelud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topref.ru/main/images/101923/4573685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0"/>
            <a:ext cx="9491696" cy="7148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ds03.infourok.ru/uploads/ex/117c/00030b33-fb9472b1/img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 descr="http://gastromap.ru/sites/default/files/images/keshechnik/Lechenie_raca_tolsyoy_kishk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7588" name="Picture 4" descr="https://endoscop.tv/contents/videos_screenshots/0/628/preview_prev_hq.mp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nadejdamed.ru/wp-content/uploads/udalenie-polip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http://narodnimisredstvami.ru/wp-content/uploads/2015/02/Polip-zheludka.-Lechenie-narodnyimi-sredstvam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i.ytimg.com/vi/rfCcvQvq24g/maxresdefau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AutoShape 2" descr="http://www.mcolmed.ru/upload/IMG_260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9636" name="Picture 4" descr="http://boleznikrovi.com/wp-content/uploads/2018/03/7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s://radiographia.info/content/presentation/253/57ab9278102e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://moydiagnos.ru/wp-content/uploads/2016/02/3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https://vrach365.ru/images/article/orig/2018/01/4d-uzi-pri-beremennosti-osobennosti-primeneniya-i-preimushchestva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6931" y="2812143"/>
            <a:ext cx="8230138" cy="3314095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altLang="ru-RU" b="1" dirty="0"/>
              <a:t>Электронная микроскопия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664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545" y="343203"/>
            <a:ext cx="3702487" cy="624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11" descr="875a8375f91de049494d6073098e8a2f_2329a26725facb95a85ffec264415cc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4297" y="411238"/>
            <a:ext cx="4096254" cy="6144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4"/>
            <a:ext cx="9144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Роль физики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1</a:t>
            </a:r>
            <a:r>
              <a:rPr lang="ru-RU" sz="3600" b="1" dirty="0">
                <a:solidFill>
                  <a:srgbClr val="0070C0"/>
                </a:solidFill>
              </a:rPr>
              <a:t>. Оптические и оптические технологии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2</a:t>
            </a:r>
            <a:r>
              <a:rPr lang="ru-RU" sz="3600" b="1" dirty="0">
                <a:solidFill>
                  <a:srgbClr val="0070C0"/>
                </a:solidFill>
              </a:rPr>
              <a:t>. Ультразвуковые волны</a:t>
            </a:r>
          </a:p>
          <a:p>
            <a:r>
              <a:rPr lang="en-US" sz="3600" b="1" dirty="0">
                <a:solidFill>
                  <a:srgbClr val="0070C0"/>
                </a:solidFill>
              </a:rPr>
              <a:t>3</a:t>
            </a:r>
            <a:r>
              <a:rPr lang="ru-RU" sz="3600" b="1" dirty="0">
                <a:solidFill>
                  <a:srgbClr val="0070C0"/>
                </a:solidFill>
              </a:rPr>
              <a:t>. Лазерные лучи и технологии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4. Изобретение электроэнергии его достижения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5.Ради</a:t>
            </a:r>
            <a:r>
              <a:rPr lang="kk-KZ" sz="3600" b="1" dirty="0">
                <a:solidFill>
                  <a:srgbClr val="0070C0"/>
                </a:solidFill>
              </a:rPr>
              <a:t>а</a:t>
            </a:r>
            <a:r>
              <a:rPr lang="ru-RU" sz="3600" b="1" dirty="0" err="1">
                <a:solidFill>
                  <a:srgbClr val="0070C0"/>
                </a:solidFill>
              </a:rPr>
              <a:t>ционные</a:t>
            </a:r>
            <a:r>
              <a:rPr lang="ru-RU" sz="3600" b="1" dirty="0">
                <a:solidFill>
                  <a:srgbClr val="0070C0"/>
                </a:solidFill>
              </a:rPr>
              <a:t> излучения и техника Общие положения 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6.Электромагнитные</a:t>
            </a:r>
          </a:p>
          <a:p>
            <a:r>
              <a:rPr lang="ru-RU" sz="3600" b="1" dirty="0">
                <a:solidFill>
                  <a:srgbClr val="0070C0"/>
                </a:solidFill>
              </a:rPr>
              <a:t>7. Интернет и </a:t>
            </a:r>
            <a:r>
              <a:rPr lang="ru-RU" sz="3600" b="1" dirty="0" err="1">
                <a:solidFill>
                  <a:srgbClr val="0070C0"/>
                </a:solidFill>
              </a:rPr>
              <a:t>цифровизация</a:t>
            </a:r>
            <a:endParaRPr lang="ru-RU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disus.ru/images1/698/ris-433-mikrofotografii-razn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46297" y="411238"/>
            <a:ext cx="5794963" cy="1644952"/>
          </a:xfrm>
          <a:noFill/>
        </p:spPr>
      </p:pic>
      <p:pic>
        <p:nvPicPr>
          <p:cNvPr id="512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6297" y="2263322"/>
            <a:ext cx="5794963" cy="432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image033 (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23937" y="273656"/>
            <a:ext cx="5081344" cy="6310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318" y="411238"/>
            <a:ext cx="8047365" cy="6035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5" descr="просвечивающего микроскопа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614" y="365881"/>
            <a:ext cx="7863248" cy="6156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656" y="686405"/>
            <a:ext cx="8638688" cy="5485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249" y="205620"/>
            <a:ext cx="8669597" cy="643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4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800" b="1" dirty="0">
                <a:solidFill>
                  <a:srgbClr val="0070C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Возрождение интернета и </a:t>
            </a:r>
            <a:r>
              <a:rPr lang="ru-RU" sz="8800" b="1" dirty="0" err="1">
                <a:solidFill>
                  <a:srgbClr val="0070C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цифровизация</a:t>
            </a:r>
            <a:r>
              <a:rPr lang="ru-RU" sz="8800" b="1" dirty="0">
                <a:solidFill>
                  <a:srgbClr val="0070C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</a:t>
            </a:r>
            <a:endParaRPr lang="ru-RU" sz="8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1538" y="0"/>
            <a:ext cx="707236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32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Назар аударғаныңызға рақмет!</a:t>
            </a:r>
            <a:endParaRPr kumimoji="0" lang="kk-KZ" sz="4400" b="1" i="0" u="none" strike="noStrike" cap="none" normalizeH="0" dirty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ds04.infourok.ru/uploads/ex/0cd6/0006d71d-0afd9fce/img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14282" y="0"/>
            <a:ext cx="8643998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424242"/>
                </a:solidFill>
                <a:effectLst/>
                <a:latin typeface="Tahoma" pitchFamily="34" charset="0"/>
                <a:ea typeface="Times New Roman" pitchFamily="18" charset="0"/>
                <a:cs typeface="Tahoma" pitchFamily="34" charset="0"/>
              </a:rPr>
              <a:t>  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Tahoma" pitchFamily="34" charset="0"/>
              <a:ea typeface="Times New Roman" pitchFamily="18" charset="0"/>
              <a:cs typeface="Tahoma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https://cf.ppt-online.org/files/slide/z/Zz8bASfxLR7Uey6qFJnhK0NsoTIpMCD9QPGvXw/slide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447675"/>
            <a:ext cx="9682162" cy="7305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Аппарат для ИФА</a:t>
            </a:r>
          </a:p>
        </p:txBody>
      </p:sp>
      <p:pic>
        <p:nvPicPr>
          <p:cNvPr id="4" name="Picture 6" descr="Планшетные спектрофотометры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643050"/>
            <a:ext cx="4714908" cy="3477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8847"/>
            <a:ext cx="91440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ПЦР ( поли - </a:t>
            </a:r>
            <a:r>
              <a:rPr lang="ru-RU" sz="2400" b="1" dirty="0" err="1">
                <a:solidFill>
                  <a:srgbClr val="FF0000"/>
                </a:solidFill>
              </a:rPr>
              <a:t>бұл білімді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көп қажет ететін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әдістердің бірі</a:t>
            </a:r>
            <a:r>
              <a:rPr lang="ru-RU" sz="2400" b="1" dirty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ru-RU" sz="2400" b="1" dirty="0">
                <a:solidFill>
                  <a:srgbClr val="00B0F0"/>
                </a:solidFill>
              </a:rPr>
              <a:t>         </a:t>
            </a:r>
            <a:r>
              <a:rPr lang="ru-RU" sz="2400" b="1" dirty="0" err="1">
                <a:solidFill>
                  <a:srgbClr val="FF0000"/>
                </a:solidFill>
              </a:rPr>
              <a:t>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микроорганизмнің ДНҚ-сын анықтайды.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Генетикалық </a:t>
            </a:r>
            <a:r>
              <a:rPr lang="ru-RU" sz="2400" b="1" dirty="0">
                <a:solidFill>
                  <a:srgbClr val="FF0000"/>
                </a:solidFill>
              </a:rPr>
              <a:t>материал </a:t>
            </a:r>
            <a:r>
              <a:rPr lang="ru-RU" sz="2400" b="1" dirty="0" err="1">
                <a:solidFill>
                  <a:srgbClr val="FF0000"/>
                </a:solidFill>
              </a:rPr>
              <a:t>кез-келген</a:t>
            </a:r>
            <a:r>
              <a:rPr lang="ru-RU" sz="2400" b="1" dirty="0">
                <a:solidFill>
                  <a:srgbClr val="FF0000"/>
                </a:solidFill>
              </a:rPr>
              <a:t> микроб </a:t>
            </a:r>
            <a:r>
              <a:rPr lang="ru-RU" sz="2400" b="1" dirty="0" err="1">
                <a:solidFill>
                  <a:srgbClr val="FF0000"/>
                </a:solidFill>
              </a:rPr>
              <a:t>үшін жеке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болып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табылады</a:t>
            </a:r>
            <a:r>
              <a:rPr lang="ru-RU" sz="2400" b="1" dirty="0">
                <a:solidFill>
                  <a:srgbClr val="FF0000"/>
                </a:solidFill>
              </a:rPr>
              <a:t>, </a:t>
            </a:r>
            <a:r>
              <a:rPr lang="ru-RU" sz="2400" b="1" dirty="0" err="1">
                <a:solidFill>
                  <a:srgbClr val="FF0000"/>
                </a:solidFill>
              </a:rPr>
              <a:t>яғни бұл әдіс ең жоғары спецификаға ие</a:t>
            </a:r>
            <a:r>
              <a:rPr lang="ru-RU" sz="2400" b="1" dirty="0">
                <a:solidFill>
                  <a:srgbClr val="00B0F0"/>
                </a:solidFill>
              </a:rPr>
              <a:t>. ПЦР </a:t>
            </a:r>
            <a:r>
              <a:rPr lang="ru-RU" sz="2400" b="1" dirty="0" err="1">
                <a:solidFill>
                  <a:srgbClr val="00B0F0"/>
                </a:solidFill>
              </a:rPr>
              <a:t>принципі</a:t>
            </a:r>
            <a:r>
              <a:rPr lang="ru-RU" sz="2400" b="1" dirty="0">
                <a:solidFill>
                  <a:srgbClr val="00B0F0"/>
                </a:solidFill>
              </a:rPr>
              <a:t> - </a:t>
            </a:r>
            <a:r>
              <a:rPr lang="ru-RU" sz="2400" b="1" dirty="0" err="1">
                <a:solidFill>
                  <a:srgbClr val="00B0F0"/>
                </a:solidFill>
              </a:rPr>
              <a:t>қажетті генетикалық </a:t>
            </a:r>
            <a:r>
              <a:rPr lang="ru-RU" sz="2400" b="1" dirty="0">
                <a:solidFill>
                  <a:srgbClr val="00B0F0"/>
                </a:solidFill>
              </a:rPr>
              <a:t>код </a:t>
            </a:r>
            <a:r>
              <a:rPr lang="ru-RU" sz="2400" b="1" dirty="0" err="1">
                <a:solidFill>
                  <a:srgbClr val="00B0F0"/>
                </a:solidFill>
              </a:rPr>
              <a:t>пробиркада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бірнеше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рет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қайталанады</a:t>
            </a:r>
            <a:r>
              <a:rPr lang="ru-RU" sz="2400" b="1" dirty="0">
                <a:solidFill>
                  <a:srgbClr val="00B0F0"/>
                </a:solidFill>
              </a:rPr>
              <a:t>. </a:t>
            </a:r>
            <a:r>
              <a:rPr lang="ru-RU" sz="2400" b="1" dirty="0" err="1">
                <a:solidFill>
                  <a:srgbClr val="00B0F0"/>
                </a:solidFill>
              </a:rPr>
              <a:t>Егер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бұл кодтың шамалы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мөлшері болса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оның мөлшері көбейеді, </a:t>
            </a:r>
            <a:r>
              <a:rPr lang="ru-RU" sz="2400" b="1" dirty="0">
                <a:solidFill>
                  <a:srgbClr val="00B0F0"/>
                </a:solidFill>
              </a:rPr>
              <a:t>ал анализатор </a:t>
            </a:r>
            <a:r>
              <a:rPr lang="ru-RU" sz="2400" b="1" dirty="0" err="1">
                <a:solidFill>
                  <a:srgbClr val="00B0F0"/>
                </a:solidFill>
              </a:rPr>
              <a:t>оның қатысуын </a:t>
            </a:r>
            <a:r>
              <a:rPr lang="ru-RU" sz="2400" b="1" dirty="0">
                <a:solidFill>
                  <a:srgbClr val="00B0F0"/>
                </a:solidFill>
              </a:rPr>
              <a:t>«</a:t>
            </a:r>
            <a:r>
              <a:rPr lang="ru-RU" sz="2400" b="1" dirty="0" err="1">
                <a:solidFill>
                  <a:srgbClr val="00B0F0"/>
                </a:solidFill>
              </a:rPr>
              <a:t>ұстап</a:t>
            </a:r>
            <a:r>
              <a:rPr lang="ru-RU" sz="2400" b="1" dirty="0">
                <a:solidFill>
                  <a:srgbClr val="00B0F0"/>
                </a:solidFill>
              </a:rPr>
              <a:t>» </a:t>
            </a:r>
            <a:r>
              <a:rPr lang="ru-RU" sz="2400" b="1" dirty="0" err="1">
                <a:solidFill>
                  <a:srgbClr val="00B0F0"/>
                </a:solidFill>
              </a:rPr>
              <a:t>алады</a:t>
            </a:r>
            <a:r>
              <a:rPr lang="ru-RU" sz="2400" b="1" dirty="0">
                <a:solidFill>
                  <a:srgbClr val="00B0F0"/>
                </a:solidFill>
              </a:rPr>
              <a:t>. </a:t>
            </a:r>
            <a:r>
              <a:rPr lang="ru-RU" sz="2400" b="1" dirty="0" err="1">
                <a:solidFill>
                  <a:srgbClr val="00B0F0"/>
                </a:solidFill>
              </a:rPr>
              <a:t>Сонымен</a:t>
            </a:r>
            <a:r>
              <a:rPr lang="ru-RU" sz="2400" b="1" dirty="0">
                <a:solidFill>
                  <a:srgbClr val="00B0F0"/>
                </a:solidFill>
              </a:rPr>
              <a:t>, ПЦР </a:t>
            </a:r>
            <a:r>
              <a:rPr lang="ru-RU" sz="2400" b="1" dirty="0" err="1">
                <a:solidFill>
                  <a:srgbClr val="00B0F0"/>
                </a:solidFill>
              </a:rPr>
              <a:t>инфекциялық қоздырғыштарды анықтауға арналған </a:t>
            </a:r>
            <a:r>
              <a:rPr lang="ru-RU" sz="2400" b="1" dirty="0">
                <a:solidFill>
                  <a:srgbClr val="00B0F0"/>
                </a:solidFill>
              </a:rPr>
              <a:t>«алтын стандарт» </a:t>
            </a:r>
            <a:r>
              <a:rPr lang="ru-RU" sz="2400" b="1" dirty="0" err="1">
                <a:solidFill>
                  <a:srgbClr val="00B0F0"/>
                </a:solidFill>
              </a:rPr>
              <a:t>болып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табылады</a:t>
            </a:r>
            <a:r>
              <a:rPr lang="ru-RU" sz="2400" b="1" dirty="0">
                <a:solidFill>
                  <a:srgbClr val="00B0F0"/>
                </a:solidFill>
              </a:rPr>
              <a:t>. </a:t>
            </a:r>
            <a:r>
              <a:rPr lang="ru-RU" sz="2400" b="1" dirty="0" err="1">
                <a:solidFill>
                  <a:srgbClr val="00B0F0"/>
                </a:solidFill>
              </a:rPr>
              <a:t>Алайда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бұл әдістің кемшіліктері</a:t>
            </a:r>
            <a:r>
              <a:rPr lang="ru-RU" sz="2400" b="1" dirty="0">
                <a:solidFill>
                  <a:srgbClr val="00B0F0"/>
                </a:solidFill>
              </a:rPr>
              <a:t> бар. </a:t>
            </a:r>
            <a:r>
              <a:rPr lang="ru-RU" sz="2400" b="1" dirty="0" err="1">
                <a:solidFill>
                  <a:srgbClr val="00B0F0"/>
                </a:solidFill>
              </a:rPr>
              <a:t>Біріншіден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ИФА-дан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айырмашылығы, </a:t>
            </a:r>
            <a:r>
              <a:rPr lang="ru-RU" sz="2400" b="1" dirty="0">
                <a:solidFill>
                  <a:srgbClr val="00B0F0"/>
                </a:solidFill>
              </a:rPr>
              <a:t>ПЦР </a:t>
            </a:r>
            <a:r>
              <a:rPr lang="ru-RU" sz="2400" b="1" dirty="0" err="1">
                <a:solidFill>
                  <a:srgbClr val="00B0F0"/>
                </a:solidFill>
              </a:rPr>
              <a:t>патогеннің болуы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туралы</a:t>
            </a:r>
            <a:r>
              <a:rPr lang="ru-RU" sz="2400" b="1" dirty="0">
                <a:solidFill>
                  <a:srgbClr val="00B0F0"/>
                </a:solidFill>
              </a:rPr>
              <a:t> тек </a:t>
            </a:r>
            <a:r>
              <a:rPr lang="ru-RU" sz="2400" b="1" dirty="0" err="1">
                <a:solidFill>
                  <a:srgbClr val="00B0F0"/>
                </a:solidFill>
              </a:rPr>
              <a:t>сынамалар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алынған жерде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айта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алады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ол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жағындымен шектеледі</a:t>
            </a:r>
            <a:r>
              <a:rPr lang="ru-RU" sz="2400" b="1" dirty="0">
                <a:solidFill>
                  <a:srgbClr val="00B0F0"/>
                </a:solidFill>
              </a:rPr>
              <a:t> (</a:t>
            </a:r>
            <a:r>
              <a:rPr lang="ru-RU" sz="2400" b="1" dirty="0" err="1">
                <a:solidFill>
                  <a:srgbClr val="00B0F0"/>
                </a:solidFill>
              </a:rPr>
              <a:t>мысалы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уретрадан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немесе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мұрыннан</a:t>
            </a:r>
            <a:r>
              <a:rPr lang="ru-RU" sz="2400" b="1" dirty="0">
                <a:solidFill>
                  <a:srgbClr val="00B0F0"/>
                </a:solidFill>
              </a:rPr>
              <a:t>). </a:t>
            </a:r>
            <a:r>
              <a:rPr lang="ru-RU" sz="2400" b="1" dirty="0" err="1">
                <a:solidFill>
                  <a:srgbClr val="00B0F0"/>
                </a:solidFill>
              </a:rPr>
              <a:t>Екіншіден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жоғары сезімталдықтың арқасында </a:t>
            </a:r>
            <a:r>
              <a:rPr lang="ru-RU" sz="2400" b="1" dirty="0">
                <a:solidFill>
                  <a:srgbClr val="00B0F0"/>
                </a:solidFill>
              </a:rPr>
              <a:t>ПЦР </a:t>
            </a:r>
            <a:r>
              <a:rPr lang="ru-RU" sz="2400" b="1" dirty="0" err="1">
                <a:solidFill>
                  <a:srgbClr val="00B0F0"/>
                </a:solidFill>
              </a:rPr>
              <a:t>микробтардың өлі бөлшектерін </a:t>
            </a:r>
            <a:r>
              <a:rPr lang="ru-RU" sz="2400" b="1" dirty="0">
                <a:solidFill>
                  <a:srgbClr val="00B0F0"/>
                </a:solidFill>
              </a:rPr>
              <a:t>де </a:t>
            </a:r>
            <a:r>
              <a:rPr lang="ru-RU" sz="2400" b="1" dirty="0" err="1">
                <a:solidFill>
                  <a:srgbClr val="00B0F0"/>
                </a:solidFill>
              </a:rPr>
              <a:t>анықтай алады</a:t>
            </a:r>
            <a:r>
              <a:rPr lang="ru-RU" sz="2400" b="1" dirty="0">
                <a:solidFill>
                  <a:srgbClr val="00B0F0"/>
                </a:solidFill>
              </a:rPr>
              <a:t>, </a:t>
            </a:r>
            <a:r>
              <a:rPr lang="ru-RU" sz="2400" b="1" dirty="0" err="1">
                <a:solidFill>
                  <a:srgbClr val="00B0F0"/>
                </a:solidFill>
              </a:rPr>
              <a:t>бұл емдеуден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кейін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бірден</a:t>
            </a:r>
            <a:r>
              <a:rPr lang="ru-RU" sz="2400" b="1" dirty="0">
                <a:solidFill>
                  <a:srgbClr val="00B0F0"/>
                </a:solidFill>
              </a:rPr>
              <a:t> </a:t>
            </a:r>
            <a:r>
              <a:rPr lang="ru-RU" sz="2400" b="1" dirty="0" err="1">
                <a:solidFill>
                  <a:srgbClr val="00B0F0"/>
                </a:solidFill>
              </a:rPr>
              <a:t>байқалады</a:t>
            </a:r>
            <a:r>
              <a:rPr lang="ru-RU" sz="2400" b="1" dirty="0">
                <a:solidFill>
                  <a:srgbClr val="00B0F0"/>
                </a:solidFill>
              </a:rPr>
              <a:t>. </a:t>
            </a:r>
            <a:r>
              <a:rPr lang="ru-RU" sz="2400" b="1" dirty="0" err="1">
                <a:solidFill>
                  <a:srgbClr val="00B0F0"/>
                </a:solidFill>
              </a:rPr>
              <a:t>Бұл жағдайда нәтиже жалған оң болады</a:t>
            </a:r>
            <a:r>
              <a:rPr lang="ru-RU" sz="2400" b="1" dirty="0">
                <a:solidFill>
                  <a:srgbClr val="00B0F0"/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Аппарат для </a:t>
            </a:r>
            <a:r>
              <a:rPr lang="ru-RU" b="1" u="sng" dirty="0">
                <a:solidFill>
                  <a:srgbClr val="0070C0"/>
                </a:solidFill>
                <a:hlinkClick r:id="rId2" tooltip="ПЦР (Полимеразная цепная реакция)"/>
              </a:rPr>
              <a:t>ПЦР </a:t>
            </a:r>
            <a:br>
              <a:rPr lang="ru-RU" b="1" u="sng" dirty="0">
                <a:solidFill>
                  <a:srgbClr val="0070C0"/>
                </a:solidFill>
                <a:hlinkClick r:id="rId2" tooltip="ПЦР (Полимеразная цепная реакция)"/>
              </a:rPr>
            </a:br>
            <a:r>
              <a:rPr lang="ru-RU" b="1" u="sng" dirty="0">
                <a:solidFill>
                  <a:srgbClr val="0070C0"/>
                </a:solidFill>
                <a:hlinkClick r:id="rId2" tooltip="ПЦР (Полимеразная цепная реакция)"/>
              </a:rPr>
              <a:t>(</a:t>
            </a:r>
            <a:r>
              <a:rPr lang="ru-RU" b="1" u="sng" dirty="0" err="1">
                <a:solidFill>
                  <a:srgbClr val="0070C0"/>
                </a:solidFill>
                <a:hlinkClick r:id="rId2" tooltip="ПЦР (Полимеразная цепная реакция)"/>
              </a:rPr>
              <a:t>Полимеразная</a:t>
            </a:r>
            <a:r>
              <a:rPr lang="ru-RU" b="1" u="sng" dirty="0">
                <a:solidFill>
                  <a:srgbClr val="0070C0"/>
                </a:solidFill>
                <a:hlinkClick r:id="rId2" tooltip="ПЦР (Полимеразная цепная реакция)"/>
              </a:rPr>
              <a:t> цепная реак</a:t>
            </a:r>
            <a:r>
              <a:rPr lang="ru-RU" b="1" u="sng" dirty="0">
                <a:solidFill>
                  <a:srgbClr val="0070C0"/>
                </a:solidFill>
              </a:rPr>
              <a:t>ция)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72706" name="Picture 2" descr="В одесской инфекционной больнице ждут оборудование для ПЦР-лаборатории •  Тайм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71678"/>
            <a:ext cx="5905500" cy="4133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mrtbest.ru/wp-content/uploads/2016/11/pet-ct-scan-m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244</Words>
  <Application>Microsoft Office PowerPoint</Application>
  <PresentationFormat>Экран (4:3)</PresentationFormat>
  <Paragraphs>25</Paragraphs>
  <Slides>37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2" baseType="lpstr">
      <vt:lpstr>Arial</vt:lpstr>
      <vt:lpstr>Calibri</vt:lpstr>
      <vt:lpstr>Tahoma</vt:lpstr>
      <vt:lpstr>Times New Roman</vt:lpstr>
      <vt:lpstr>Тема Office</vt:lpstr>
      <vt:lpstr>         Дәріс 2  Дәлелді медицинадағы және биомедициналық ақпаратты өңдеу әдістері физика зерттеулерінің нәтижелерінің маңызы   Дарменов Оралбай Кенжебайұлы медицина ғылымдарының докторы,  профессор  </vt:lpstr>
      <vt:lpstr>Презентация PowerPoint</vt:lpstr>
      <vt:lpstr>Презентация PowerPoint</vt:lpstr>
      <vt:lpstr>Презентация PowerPoint</vt:lpstr>
      <vt:lpstr>Презентация PowerPoint</vt:lpstr>
      <vt:lpstr>Аппарат для ИФА</vt:lpstr>
      <vt:lpstr>Презентация PowerPoint</vt:lpstr>
      <vt:lpstr>Аппарат для ПЦР  (Полимеразная цепная реакция)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Оралбай Дарменов</dc:creator>
  <cp:lastModifiedBy>Дарменов Оралбай</cp:lastModifiedBy>
  <cp:revision>39</cp:revision>
  <dcterms:created xsi:type="dcterms:W3CDTF">2020-09-07T02:14:07Z</dcterms:created>
  <dcterms:modified xsi:type="dcterms:W3CDTF">2025-01-09T05:05:21Z</dcterms:modified>
</cp:coreProperties>
</file>